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56" r:id="rId4"/>
    <p:sldId id="261" r:id="rId5"/>
    <p:sldId id="300" r:id="rId6"/>
    <p:sldId id="301" r:id="rId7"/>
    <p:sldId id="308" r:id="rId8"/>
    <p:sldId id="311" r:id="rId9"/>
    <p:sldId id="309" r:id="rId10"/>
    <p:sldId id="310" r:id="rId11"/>
    <p:sldId id="312" r:id="rId12"/>
    <p:sldId id="313" r:id="rId13"/>
    <p:sldId id="307" r:id="rId14"/>
    <p:sldId id="265" r:id="rId15"/>
    <p:sldId id="302" r:id="rId16"/>
    <p:sldId id="304" r:id="rId17"/>
    <p:sldId id="303" r:id="rId18"/>
    <p:sldId id="306" r:id="rId19"/>
    <p:sldId id="262" r:id="rId20"/>
    <p:sldId id="305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FF9A07"/>
    <a:srgbClr val="FF9000"/>
    <a:srgbClr val="FFAF18"/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/>
    <p:restoredTop sz="71774" autoAdjust="0"/>
  </p:normalViewPr>
  <p:slideViewPr>
    <p:cSldViewPr>
      <p:cViewPr varScale="1">
        <p:scale>
          <a:sx n="105" d="100"/>
          <a:sy n="105" d="100"/>
        </p:scale>
        <p:origin x="208" y="26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85A79F9-2CF1-4956-B010-D40666E81124}" type="datetimeFigureOut">
              <a:rPr lang="he-IL" smtClean="0"/>
              <a:t>י"ח.סיון.תשע"ח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5AA2DE0-1846-4770-8A46-FF051D1643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759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76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Lost / stolen packages – package</a:t>
            </a:r>
            <a:r>
              <a:rPr lang="en-US" baseline="0" dirty="0"/>
              <a:t> could get lost or stolen anywhere along its route, we wish to avoid losses and when it does happen agree on party who’s responsible for it.</a:t>
            </a:r>
          </a:p>
          <a:p>
            <a:pPr algn="l" rtl="0"/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Fraud- </a:t>
            </a:r>
            <a:r>
              <a:rPr lang="en-US" dirty="0"/>
              <a:t>Online shopping scams involve scammers pretending to be legitimate online sellers, either with a fake website or a fake ad on a genuine retailer site. We wish to protect buyers</a:t>
            </a:r>
            <a:r>
              <a:rPr lang="en-US" baseline="0" dirty="0"/>
              <a:t> from such scams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Unhappy client – package is returned to seller for some reason, double shipping.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Multiple carriers may have different systems for tracking, we want to provide all parties with an easy and transparent way to view most updated package status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15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Trustlessness – terms of deal are agreed prior to shipping, all parties are protected from all risks mentioned.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Transparency</a:t>
            </a:r>
            <a:r>
              <a:rPr lang="en-US" sz="1200" baseline="0" dirty="0">
                <a:solidFill>
                  <a:schemeClr val="bg1"/>
                </a:solidFill>
              </a:rPr>
              <a:t> -  all parties have access to most updated package status at each time. In case of loss, we know who to blame</a:t>
            </a:r>
          </a:p>
          <a:p>
            <a:pPr algn="l"/>
            <a:r>
              <a:rPr lang="en-US" sz="1200" baseline="0" dirty="0">
                <a:solidFill>
                  <a:schemeClr val="bg1"/>
                </a:solidFill>
              </a:rPr>
              <a:t>Security- data is immune to attack of unauthorized </a:t>
            </a:r>
            <a:r>
              <a:rPr lang="he-IL" sz="1200" baseline="0" dirty="0">
                <a:solidFill>
                  <a:schemeClr val="bg1"/>
                </a:solidFill>
              </a:rPr>
              <a:t> </a:t>
            </a:r>
            <a:r>
              <a:rPr lang="en-US" sz="1200" baseline="0" dirty="0">
                <a:solidFill>
                  <a:schemeClr val="bg1"/>
                </a:solidFill>
              </a:rPr>
              <a:t> </a:t>
            </a:r>
            <a:endParaRPr lang="he-IL" sz="1200" baseline="0" dirty="0">
              <a:solidFill>
                <a:schemeClr val="bg1"/>
              </a:solidFill>
            </a:endParaRPr>
          </a:p>
          <a:p>
            <a:pPr algn="l"/>
            <a:r>
              <a:rPr lang="en-US" sz="1200" baseline="0" dirty="0">
                <a:solidFill>
                  <a:schemeClr val="bg1"/>
                </a:solidFill>
              </a:rPr>
              <a:t>Easy interface- all parties use the app the same way, no need to worry when package changes hands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740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Resiliency: Having the business-logic written on a smart contract means that a DApp backend will be fully distributed and managed on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Unlike deploying an application on a centralized server, a DApp will have no downtime and will continue to persist as long as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still operating.</a:t>
            </a:r>
          </a:p>
          <a:p>
            <a:pPr algn="l"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Transparency: The open source nature of a DApp allows anyone to fork the code and have the same application running on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the same note, any interaction with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stored forever and anyone with a copy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gain access to it. </a:t>
            </a:r>
          </a:p>
          <a:p>
            <a:pPr algn="l"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Censorship Resistance: As long as a user has access to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node, the user will always be able to interact with a DApp without interference from a centralized control. No service provider, or even the owner of the smart contract, could alter the code once it is deployed on the network.</a:t>
            </a:r>
          </a:p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908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/>
            <a:r>
              <a:rPr lang="en-US" dirty="0"/>
              <a:t>Trustlessness</a:t>
            </a:r>
            <a:r>
              <a:rPr lang="en-US" baseline="0" dirty="0"/>
              <a:t> – each party pays to contract agreed amount of ether. Terms are “agreed” by immutable code of the contract: in case of fraud – money will be returned to buyer, lost package – buyer get money back and seller gets shipping company deposit</a:t>
            </a:r>
          </a:p>
          <a:p>
            <a:pPr algn="just" rtl="0"/>
            <a:r>
              <a:rPr lang="en-US" baseline="0" dirty="0"/>
              <a:t>Unhappy client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-Package is returned to seller and client pays for delivery. If seller won’t sign it back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to under dispute state, waiting for the dispute resolver to resolve the case. </a:t>
            </a:r>
          </a:p>
          <a:p>
            <a:pPr algn="just" rtl="0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 -  by the nature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 rtl="0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– built in the contract, only seller, client and shipper can sign a package</a:t>
            </a:r>
          </a:p>
          <a:p>
            <a:pPr algn="just" rtl="0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interface – android app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QRcode</a:t>
            </a:r>
            <a:endParaRPr lang="en-US" baseline="0" dirty="0"/>
          </a:p>
          <a:p>
            <a:pPr algn="just" rtl="0"/>
            <a:r>
              <a:rPr lang="en-US" baseline="0" dirty="0"/>
              <a:t>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616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A2DE0-1846-4770-8A46-FF051D164392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64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69421" y="286544"/>
            <a:ext cx="2016224" cy="2184243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016224" cy="2184243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69421" y="2662808"/>
            <a:ext cx="2016224" cy="2184243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478116" y="1476772"/>
            <a:ext cx="2016224" cy="2184243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95736" y="3291830"/>
            <a:ext cx="237626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3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3781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19\05-com\Key-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610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5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8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95788" y="2787774"/>
            <a:ext cx="4896544" cy="1152129"/>
          </a:xfrm>
        </p:spPr>
        <p:txBody>
          <a:bodyPr/>
          <a:lstStyle/>
          <a:p>
            <a:r>
              <a:rPr lang="en-US" altLang="ko-KR" sz="2800" dirty="0">
                <a:ea typeface="맑은 고딕" pitchFamily="50" charset="-127"/>
              </a:rPr>
              <a:t>Distributed &amp; Insured delivery smart contract</a:t>
            </a:r>
            <a:endParaRPr lang="en-US" altLang="ko-KR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ko-KR" b="1" dirty="0"/>
              <a:t>Students: </a:t>
            </a:r>
            <a:r>
              <a:rPr lang="en-US" altLang="ko-KR" b="1" dirty="0" err="1"/>
              <a:t>Yonathan</a:t>
            </a:r>
            <a:r>
              <a:rPr lang="en-US" altLang="ko-KR" b="1" dirty="0"/>
              <a:t> </a:t>
            </a:r>
            <a:r>
              <a:rPr lang="en-US" altLang="ko-KR" b="1" dirty="0" err="1"/>
              <a:t>Haimovich</a:t>
            </a:r>
            <a:r>
              <a:rPr lang="en-US" altLang="ko-KR" b="1" dirty="0"/>
              <a:t> and Yuval Kurtser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ko-KR" b="1" dirty="0"/>
              <a:t>Supervisor: Alex </a:t>
            </a:r>
            <a:r>
              <a:rPr lang="en-US" altLang="ko-KR" b="1" dirty="0" err="1"/>
              <a:t>Manuskin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E9E03-A95E-9B4A-B817-DD66E2F9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2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6" y="-452586"/>
            <a:ext cx="2526928" cy="1991219"/>
          </a:xfrm>
          <a:prstGeom prst="rect">
            <a:avLst/>
          </a:prstGeom>
          <a:ln>
            <a:noFill/>
          </a:ln>
          <a:effectLst>
            <a:outerShdw blurRad="152400" dist="38100" dir="4440000" sx="106000" sy="106000" algn="ctr" rotWithShape="0">
              <a:srgbClr val="FFC000">
                <a:alpha val="4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8F7F4-40B7-5748-9195-5387BAD1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27" y="267494"/>
            <a:ext cx="2497063" cy="7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1C002E-E947-BF48-AE80-E3A276620023}"/>
              </a:ext>
            </a:extLst>
          </p:cNvPr>
          <p:cNvSpPr txBox="1">
            <a:spLocks/>
          </p:cNvSpPr>
          <p:nvPr/>
        </p:nvSpPr>
        <p:spPr>
          <a:xfrm>
            <a:off x="4841091" y="1"/>
            <a:ext cx="4302909" cy="771550"/>
          </a:xfrm>
          <a:prstGeom prst="rect">
            <a:avLst/>
          </a:prstGeom>
          <a:solidFill>
            <a:srgbClr val="444342"/>
          </a:solidFill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            Design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72424-F460-2B4A-868F-09A16171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6" y="0"/>
            <a:ext cx="4810836" cy="5113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5EDC8-FAA4-0740-B22D-ADFBFC74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12" y="2796552"/>
            <a:ext cx="1206260" cy="23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798D0B-DD60-FD47-A782-02F9757F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812" y="735749"/>
            <a:ext cx="131693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4A43F76E-72FF-B74C-B0DA-487B6A2F3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9" y="-1"/>
            <a:ext cx="9133201" cy="787809"/>
          </a:xfrm>
          <a:solidFill>
            <a:srgbClr val="444342"/>
          </a:solidFill>
        </p:spPr>
        <p:txBody>
          <a:bodyPr/>
          <a:lstStyle/>
          <a:p>
            <a:r>
              <a:rPr lang="en-US" altLang="ko-KR" dirty="0"/>
              <a:t>App UI Abstraction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1FDA0-E02B-F545-8E4D-ACEEA01C2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14" y="787808"/>
            <a:ext cx="6277570" cy="43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Contract </a:t>
            </a:r>
            <a:r>
              <a:rPr lang="en-US" altLang="ko-KR" dirty="0" err="1"/>
              <a:t>PackageManager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24A2B-E974-C340-A7D3-E445A0BDAEC1}"/>
              </a:ext>
            </a:extLst>
          </p:cNvPr>
          <p:cNvSpPr/>
          <p:nvPr/>
        </p:nvSpPr>
        <p:spPr>
          <a:xfrm>
            <a:off x="6030416" y="1986975"/>
            <a:ext cx="2934072" cy="10618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700" dirty="0"/>
          </a:p>
          <a:p>
            <a:r>
              <a:rPr lang="en-US" sz="1050" b="1" dirty="0" err="1"/>
              <a:t>createDeliveryCompany</a:t>
            </a:r>
            <a:r>
              <a:rPr lang="en-US" sz="1050" b="1" dirty="0"/>
              <a:t>()</a:t>
            </a:r>
            <a:endParaRPr lang="en-US" sz="700" b="1" dirty="0"/>
          </a:p>
          <a:p>
            <a:endParaRPr lang="en-US" sz="1050" dirty="0"/>
          </a:p>
          <a:p>
            <a:r>
              <a:rPr lang="en-US" sz="1050" b="1" dirty="0"/>
              <a:t>returns:</a:t>
            </a:r>
            <a:endParaRPr lang="en-US" sz="700" b="1" dirty="0"/>
          </a:p>
          <a:p>
            <a:r>
              <a:rPr lang="en-US" sz="1050" dirty="0"/>
              <a:t>	</a:t>
            </a:r>
            <a:r>
              <a:rPr lang="en-US" sz="1050" dirty="0" err="1"/>
              <a:t>DeliveryCompany</a:t>
            </a:r>
            <a:r>
              <a:rPr lang="en-US" sz="1050" dirty="0"/>
              <a:t> address</a:t>
            </a:r>
            <a:endParaRPr lang="en-US" sz="700" dirty="0"/>
          </a:p>
          <a:p>
            <a:br>
              <a:rPr lang="en-US" sz="700" dirty="0"/>
            </a:br>
            <a:endParaRPr lang="en-US" sz="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22EE4-9660-564A-85CC-40E5BF83BBC9}"/>
              </a:ext>
            </a:extLst>
          </p:cNvPr>
          <p:cNvSpPr/>
          <p:nvPr/>
        </p:nvSpPr>
        <p:spPr>
          <a:xfrm>
            <a:off x="179512" y="647997"/>
            <a:ext cx="2160240" cy="6309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chemeClr val="bg1">
                    <a:lumMod val="95000"/>
                  </a:schemeClr>
                </a:solidFill>
              </a:rPr>
              <a:t>Members: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	Address owner</a:t>
            </a:r>
          </a:p>
          <a:p>
            <a:br>
              <a:rPr lang="en-US" sz="7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7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E4472-86A4-024C-926B-E55CB21BF884}"/>
              </a:ext>
            </a:extLst>
          </p:cNvPr>
          <p:cNvSpPr/>
          <p:nvPr/>
        </p:nvSpPr>
        <p:spPr>
          <a:xfrm>
            <a:off x="179512" y="1986975"/>
            <a:ext cx="3133328" cy="2246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 err="1"/>
              <a:t>createPkg</a:t>
            </a:r>
            <a:r>
              <a:rPr lang="en-US" sz="1050" b="1" u="sng" dirty="0"/>
              <a:t>()</a:t>
            </a:r>
            <a:endParaRPr lang="en-US" sz="700" b="1" u="sng" dirty="0"/>
          </a:p>
          <a:p>
            <a:r>
              <a:rPr lang="en-US" sz="1050" dirty="0"/>
              <a:t>	</a:t>
            </a:r>
          </a:p>
          <a:p>
            <a:r>
              <a:rPr lang="en-US" sz="1050" b="1" dirty="0"/>
              <a:t>arguments:</a:t>
            </a:r>
            <a:endParaRPr lang="en-US" sz="700" b="1" dirty="0"/>
          </a:p>
          <a:p>
            <a:r>
              <a:rPr lang="en-US" sz="1050" dirty="0"/>
              <a:t>	Address seller</a:t>
            </a:r>
            <a:endParaRPr lang="en-US" sz="700" dirty="0"/>
          </a:p>
          <a:p>
            <a:r>
              <a:rPr lang="en-US" sz="1050" dirty="0"/>
              <a:t>	Address </a:t>
            </a:r>
            <a:r>
              <a:rPr lang="en-US" sz="1050" dirty="0" err="1"/>
              <a:t>shipmentCompany</a:t>
            </a:r>
            <a:endParaRPr lang="en-US" sz="700" dirty="0"/>
          </a:p>
          <a:p>
            <a:r>
              <a:rPr lang="en-US" sz="1050" dirty="0"/>
              <a:t>	Address buyer</a:t>
            </a:r>
            <a:endParaRPr lang="en-US" sz="700" dirty="0"/>
          </a:p>
          <a:p>
            <a:r>
              <a:rPr lang="en-US" sz="1050" dirty="0"/>
              <a:t>	Address </a:t>
            </a:r>
            <a:r>
              <a:rPr lang="en-US" sz="1050" dirty="0" err="1"/>
              <a:t>disputeResolver</a:t>
            </a:r>
            <a:endParaRPr lang="en-US" sz="700" dirty="0"/>
          </a:p>
          <a:p>
            <a:r>
              <a:rPr lang="en-US" sz="1050" dirty="0"/>
              <a:t>	float </a:t>
            </a:r>
            <a:r>
              <a:rPr lang="en-US" sz="1050" dirty="0" err="1"/>
              <a:t>merchValue</a:t>
            </a:r>
            <a:endParaRPr lang="en-US" sz="700" dirty="0"/>
          </a:p>
          <a:p>
            <a:r>
              <a:rPr lang="en-US" sz="1050" dirty="0"/>
              <a:t>	float </a:t>
            </a:r>
            <a:r>
              <a:rPr lang="en-US" sz="1050" dirty="0" err="1"/>
              <a:t>shippingPrice</a:t>
            </a:r>
            <a:endParaRPr lang="en-US" sz="700" dirty="0"/>
          </a:p>
          <a:p>
            <a:r>
              <a:rPr lang="en-US" sz="1050" dirty="0"/>
              <a:t>	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maxShippingDays</a:t>
            </a:r>
            <a:endParaRPr lang="en-US" sz="700" dirty="0"/>
          </a:p>
          <a:p>
            <a:r>
              <a:rPr lang="en-US" sz="1050" b="1" dirty="0" err="1"/>
              <a:t>returnes</a:t>
            </a:r>
            <a:r>
              <a:rPr lang="en-US" sz="1050" dirty="0"/>
              <a:t>:</a:t>
            </a:r>
            <a:endParaRPr lang="en-US" sz="700" dirty="0"/>
          </a:p>
          <a:p>
            <a:r>
              <a:rPr lang="en-US" sz="1050" dirty="0"/>
              <a:t>	created </a:t>
            </a:r>
            <a:r>
              <a:rPr lang="en-US" sz="1050" dirty="0" err="1"/>
              <a:t>pkg</a:t>
            </a:r>
            <a:r>
              <a:rPr lang="en-US" sz="1050" dirty="0"/>
              <a:t> address</a:t>
            </a:r>
            <a:endParaRPr lang="en-US" sz="700" dirty="0"/>
          </a:p>
          <a:p>
            <a:br>
              <a:rPr lang="en-US" sz="700" dirty="0"/>
            </a:br>
            <a:endParaRPr lang="en-US" sz="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86D70-E34A-E940-B7E3-82151CAC49EA}"/>
              </a:ext>
            </a:extLst>
          </p:cNvPr>
          <p:cNvSpPr/>
          <p:nvPr/>
        </p:nvSpPr>
        <p:spPr>
          <a:xfrm>
            <a:off x="3493192" y="1986975"/>
            <a:ext cx="2349624" cy="8463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claimExcessEth</a:t>
            </a:r>
            <a:r>
              <a:rPr lang="en-US" sz="1050" b="1" dirty="0"/>
              <a:t>()</a:t>
            </a:r>
            <a:endParaRPr lang="en-US" sz="700" b="1" dirty="0"/>
          </a:p>
          <a:p>
            <a:endParaRPr lang="en-US" sz="1050" dirty="0"/>
          </a:p>
          <a:p>
            <a:r>
              <a:rPr lang="en-US" sz="1050" b="1" dirty="0"/>
              <a:t>requirements:</a:t>
            </a:r>
            <a:endParaRPr lang="en-US" sz="700" b="1" dirty="0"/>
          </a:p>
          <a:p>
            <a:r>
              <a:rPr lang="en-US" sz="1050" dirty="0"/>
              <a:t>	sender==owner</a:t>
            </a:r>
            <a:br>
              <a:rPr lang="en-US" sz="700" dirty="0"/>
            </a:br>
            <a:endParaRPr lang="en-US" sz="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07320-F6E2-F84C-A899-E0F2A0B7ECE2}"/>
              </a:ext>
            </a:extLst>
          </p:cNvPr>
          <p:cNvSpPr/>
          <p:nvPr/>
        </p:nvSpPr>
        <p:spPr>
          <a:xfrm>
            <a:off x="179512" y="1493176"/>
            <a:ext cx="2160240" cy="2539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/>
              <a:t>Functions: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0857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Contract </a:t>
            </a:r>
            <a:r>
              <a:rPr lang="en-US" altLang="ko-KR" dirty="0" err="1"/>
              <a:t>DeliveryCompany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24A2B-E974-C340-A7D3-E445A0BDAEC1}"/>
              </a:ext>
            </a:extLst>
          </p:cNvPr>
          <p:cNvSpPr/>
          <p:nvPr/>
        </p:nvSpPr>
        <p:spPr>
          <a:xfrm>
            <a:off x="5940152" y="2003418"/>
            <a:ext cx="3203848" cy="20313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signPkg</a:t>
            </a:r>
            <a:r>
              <a:rPr lang="en-US" sz="1050" b="1" dirty="0"/>
              <a:t>()</a:t>
            </a:r>
          </a:p>
          <a:p>
            <a:endParaRPr lang="en-US" sz="1050" dirty="0"/>
          </a:p>
          <a:p>
            <a:r>
              <a:rPr lang="en-US" sz="1050" dirty="0" err="1"/>
              <a:t>requirments</a:t>
            </a:r>
            <a:r>
              <a:rPr lang="en-US" sz="1050" dirty="0"/>
              <a:t>:</a:t>
            </a:r>
          </a:p>
          <a:p>
            <a:r>
              <a:rPr lang="en-US" sz="1050" dirty="0"/>
              <a:t>       </a:t>
            </a:r>
            <a:r>
              <a:rPr lang="en-US" sz="1050" dirty="0" err="1"/>
              <a:t>msg.sender</a:t>
            </a:r>
            <a:r>
              <a:rPr lang="en-US" sz="1050" dirty="0"/>
              <a:t> is in </a:t>
            </a:r>
            <a:r>
              <a:rPr lang="en-US" sz="1050" dirty="0" err="1"/>
              <a:t>deliveryStationsSet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       Address Package</a:t>
            </a:r>
          </a:p>
          <a:p>
            <a:endParaRPr lang="en-US" sz="1050" dirty="0"/>
          </a:p>
          <a:p>
            <a:r>
              <a:rPr lang="en-US" sz="1050" dirty="0"/>
              <a:t>Returns:</a:t>
            </a:r>
          </a:p>
          <a:p>
            <a:r>
              <a:rPr lang="en-US" sz="1050" dirty="0"/>
              <a:t>	True/False</a:t>
            </a:r>
          </a:p>
          <a:p>
            <a:br>
              <a:rPr lang="en-US" sz="1050" dirty="0"/>
            </a:b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22EE4-9660-564A-85CC-40E5BF83BBC9}"/>
              </a:ext>
            </a:extLst>
          </p:cNvPr>
          <p:cNvSpPr/>
          <p:nvPr/>
        </p:nvSpPr>
        <p:spPr>
          <a:xfrm>
            <a:off x="179512" y="647997"/>
            <a:ext cx="2808312" cy="7925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/>
              <a:t>Members:</a:t>
            </a:r>
          </a:p>
          <a:p>
            <a:r>
              <a:rPr lang="en-US" sz="1050" dirty="0"/>
              <a:t>Set </a:t>
            </a:r>
            <a:r>
              <a:rPr lang="en-US" sz="1050" dirty="0" err="1"/>
              <a:t>deliveryStations</a:t>
            </a:r>
            <a:r>
              <a:rPr lang="en-US" sz="1050" dirty="0"/>
              <a:t> - key: </a:t>
            </a:r>
            <a:r>
              <a:rPr lang="en-US" sz="1050" dirty="0" err="1"/>
              <a:t>stationAddress</a:t>
            </a:r>
            <a:endParaRPr lang="en-US" sz="1050" dirty="0"/>
          </a:p>
          <a:p>
            <a:r>
              <a:rPr lang="en-US" sz="1050" dirty="0"/>
              <a:t>Address Owner</a:t>
            </a:r>
          </a:p>
          <a:p>
            <a:br>
              <a:rPr lang="en-US" sz="700" dirty="0"/>
            </a:br>
            <a:endParaRPr lang="en-US" sz="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E4472-86A4-024C-926B-E55CB21BF884}"/>
              </a:ext>
            </a:extLst>
          </p:cNvPr>
          <p:cNvSpPr/>
          <p:nvPr/>
        </p:nvSpPr>
        <p:spPr>
          <a:xfrm>
            <a:off x="179512" y="1986975"/>
            <a:ext cx="2664296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addDeliveryStation</a:t>
            </a:r>
            <a:r>
              <a:rPr lang="en-US" sz="1050" b="1" dirty="0"/>
              <a:t>()</a:t>
            </a:r>
          </a:p>
          <a:p>
            <a:endParaRPr lang="en-US" sz="1050" dirty="0"/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	</a:t>
            </a:r>
            <a:r>
              <a:rPr lang="en-US" sz="1050" dirty="0" err="1"/>
              <a:t>msg.sender</a:t>
            </a:r>
            <a:r>
              <a:rPr lang="en-US" sz="1050" dirty="0"/>
              <a:t> == owner</a:t>
            </a:r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	Address </a:t>
            </a:r>
            <a:r>
              <a:rPr lang="en-US" sz="1050" dirty="0" err="1"/>
              <a:t>deliveryStation</a:t>
            </a:r>
            <a:endParaRPr lang="en-US" sz="1050" dirty="0"/>
          </a:p>
          <a:p>
            <a:r>
              <a:rPr lang="en-US" sz="1050" dirty="0" err="1"/>
              <a:t>Returnes</a:t>
            </a:r>
            <a:r>
              <a:rPr lang="en-US" sz="1050" dirty="0"/>
              <a:t>:</a:t>
            </a:r>
          </a:p>
          <a:p>
            <a:r>
              <a:rPr lang="en-US" sz="1050" dirty="0"/>
              <a:t>	True/False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86D70-E34A-E940-B7E3-82151CAC49EA}"/>
              </a:ext>
            </a:extLst>
          </p:cNvPr>
          <p:cNvSpPr/>
          <p:nvPr/>
        </p:nvSpPr>
        <p:spPr>
          <a:xfrm>
            <a:off x="3059832" y="1986975"/>
            <a:ext cx="2808312" cy="15465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removeDeliveryStation</a:t>
            </a:r>
            <a:r>
              <a:rPr lang="en-US" sz="1050" b="1" dirty="0"/>
              <a:t>()</a:t>
            </a:r>
          </a:p>
          <a:p>
            <a:endParaRPr lang="en-US" sz="1050" dirty="0"/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	</a:t>
            </a:r>
            <a:r>
              <a:rPr lang="en-US" sz="1050" dirty="0" err="1"/>
              <a:t>msg.sender</a:t>
            </a:r>
            <a:r>
              <a:rPr lang="en-US" sz="1050" dirty="0"/>
              <a:t> == owner</a:t>
            </a:r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	Address </a:t>
            </a:r>
            <a:r>
              <a:rPr lang="en-US" sz="1050" dirty="0" err="1"/>
              <a:t>deliveryStation</a:t>
            </a:r>
            <a:endParaRPr lang="en-US" sz="1050" dirty="0"/>
          </a:p>
          <a:p>
            <a:r>
              <a:rPr lang="en-US" sz="1050" dirty="0" err="1"/>
              <a:t>returnes</a:t>
            </a:r>
            <a:r>
              <a:rPr lang="en-US" sz="1050" dirty="0"/>
              <a:t>:</a:t>
            </a:r>
          </a:p>
          <a:p>
            <a:r>
              <a:rPr lang="en-US" sz="1050" dirty="0"/>
              <a:t>	True/False</a:t>
            </a:r>
            <a:br>
              <a:rPr lang="en-US" sz="1050" dirty="0"/>
            </a:b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07320-F6E2-F84C-A899-E0F2A0B7ECE2}"/>
              </a:ext>
            </a:extLst>
          </p:cNvPr>
          <p:cNvSpPr/>
          <p:nvPr/>
        </p:nvSpPr>
        <p:spPr>
          <a:xfrm>
            <a:off x="179512" y="1493176"/>
            <a:ext cx="2160240" cy="25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/>
              <a:t>Functions: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170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Contract Package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22EE4-9660-564A-85CC-40E5BF83BBC9}"/>
              </a:ext>
            </a:extLst>
          </p:cNvPr>
          <p:cNvSpPr/>
          <p:nvPr/>
        </p:nvSpPr>
        <p:spPr>
          <a:xfrm>
            <a:off x="467544" y="843558"/>
            <a:ext cx="8136904" cy="28392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/>
              <a:t>Members:</a:t>
            </a:r>
          </a:p>
          <a:p>
            <a:endParaRPr lang="en-US" sz="1050" dirty="0"/>
          </a:p>
          <a:p>
            <a:r>
              <a:rPr lang="en-US" sz="1050" dirty="0" err="1"/>
              <a:t>enum</a:t>
            </a:r>
            <a:r>
              <a:rPr lang="en-US" sz="1050" dirty="0"/>
              <a:t> State {</a:t>
            </a:r>
            <a:r>
              <a:rPr lang="en-US" sz="1050" dirty="0" err="1"/>
              <a:t>WaitingForStakesIn</a:t>
            </a:r>
            <a:r>
              <a:rPr lang="en-US" sz="1050" dirty="0"/>
              <a:t>, Shippable, Shipped, Returned, </a:t>
            </a:r>
            <a:r>
              <a:rPr lang="en-US" sz="1050" dirty="0" err="1"/>
              <a:t>UnderDispute</a:t>
            </a:r>
            <a:r>
              <a:rPr lang="en-US" sz="1050" dirty="0"/>
              <a:t>}</a:t>
            </a:r>
          </a:p>
          <a:p>
            <a:endParaRPr lang="en-US" sz="1050" dirty="0"/>
          </a:p>
          <a:p>
            <a:r>
              <a:rPr lang="en-US" sz="1050" dirty="0"/>
              <a:t>Address sender</a:t>
            </a:r>
          </a:p>
          <a:p>
            <a:r>
              <a:rPr lang="en-US" sz="1050" dirty="0"/>
              <a:t>Address </a:t>
            </a:r>
            <a:r>
              <a:rPr lang="en-US" sz="1050" dirty="0" err="1"/>
              <a:t>shippmenpCompany</a:t>
            </a:r>
            <a:endParaRPr lang="en-US" sz="1050" dirty="0"/>
          </a:p>
          <a:p>
            <a:r>
              <a:rPr lang="en-US" sz="1050" dirty="0"/>
              <a:t>Address buyer</a:t>
            </a:r>
          </a:p>
          <a:p>
            <a:r>
              <a:rPr lang="en-US" sz="1050" dirty="0"/>
              <a:t>Address </a:t>
            </a:r>
            <a:r>
              <a:rPr lang="en-US" sz="1050" dirty="0" err="1"/>
              <a:t>disputeResolver</a:t>
            </a:r>
            <a:endParaRPr lang="en-US" sz="1050" dirty="0"/>
          </a:p>
          <a:p>
            <a:r>
              <a:rPr lang="en-US" sz="1050" dirty="0"/>
              <a:t>float </a:t>
            </a:r>
            <a:r>
              <a:rPr lang="en-US" sz="1050" dirty="0" err="1"/>
              <a:t>merchValue</a:t>
            </a:r>
            <a:endParaRPr lang="en-US" sz="1050" dirty="0"/>
          </a:p>
          <a:p>
            <a:r>
              <a:rPr lang="en-US" sz="1050" dirty="0"/>
              <a:t>float </a:t>
            </a:r>
            <a:r>
              <a:rPr lang="en-US" sz="1050" dirty="0" err="1"/>
              <a:t>shippingPrice</a:t>
            </a:r>
            <a:endParaRPr lang="en-US" sz="1050" dirty="0"/>
          </a:p>
          <a:p>
            <a:r>
              <a:rPr lang="en-US" sz="1050" dirty="0"/>
              <a:t>float </a:t>
            </a:r>
            <a:r>
              <a:rPr lang="en-US" sz="1050" dirty="0" err="1"/>
              <a:t>ammountBuyerPaid</a:t>
            </a:r>
            <a:endParaRPr lang="en-US" sz="1050" dirty="0"/>
          </a:p>
          <a:p>
            <a:r>
              <a:rPr lang="en-US" sz="1050" dirty="0"/>
              <a:t>float </a:t>
            </a:r>
            <a:r>
              <a:rPr lang="en-US" sz="1050" dirty="0" err="1"/>
              <a:t>ammountShippingCompanyPaid</a:t>
            </a:r>
            <a:endParaRPr lang="en-US" sz="1050" dirty="0"/>
          </a:p>
          <a:p>
            <a:r>
              <a:rPr lang="en-US" sz="1050" dirty="0"/>
              <a:t>float </a:t>
            </a:r>
            <a:r>
              <a:rPr lang="en-US" sz="1050" dirty="0" err="1"/>
              <a:t>ammountSellerPaid</a:t>
            </a:r>
            <a:endParaRPr lang="en-US" sz="1050" dirty="0"/>
          </a:p>
          <a:p>
            <a:r>
              <a:rPr lang="en-US" sz="1050" dirty="0"/>
              <a:t>Date </a:t>
            </a:r>
            <a:r>
              <a:rPr lang="en-US" sz="1050" dirty="0" err="1"/>
              <a:t>arrivalLastDate</a:t>
            </a:r>
            <a:endParaRPr lang="en-US" sz="1050" dirty="0"/>
          </a:p>
          <a:p>
            <a:r>
              <a:rPr lang="en-US" sz="1050" dirty="0"/>
              <a:t>Date </a:t>
            </a:r>
            <a:r>
              <a:rPr lang="en-US" sz="1050" dirty="0" err="1"/>
              <a:t>waitingForStakesInLastDate</a:t>
            </a:r>
            <a:endParaRPr lang="en-US" sz="1050" dirty="0"/>
          </a:p>
          <a:p>
            <a:r>
              <a:rPr lang="en-US" sz="1050" dirty="0"/>
              <a:t>list&lt;string&gt;trajectory</a:t>
            </a:r>
            <a:br>
              <a:rPr lang="en-US" sz="1050" dirty="0"/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2381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024A2B-E974-C340-A7D3-E445A0BDAEC1}"/>
              </a:ext>
            </a:extLst>
          </p:cNvPr>
          <p:cNvSpPr/>
          <p:nvPr/>
        </p:nvSpPr>
        <p:spPr>
          <a:xfrm>
            <a:off x="5868144" y="1076025"/>
            <a:ext cx="3203848" cy="9002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returnPkg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        state==shipped and </a:t>
            </a:r>
            <a:r>
              <a:rPr lang="en-US" sz="1050" dirty="0" err="1"/>
              <a:t>msg.sender</a:t>
            </a:r>
            <a:r>
              <a:rPr lang="en-US" sz="1050" dirty="0"/>
              <a:t>==buyer</a:t>
            </a:r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        string reason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E4472-86A4-024C-926B-E55CB21BF884}"/>
              </a:ext>
            </a:extLst>
          </p:cNvPr>
          <p:cNvSpPr/>
          <p:nvPr/>
        </p:nvSpPr>
        <p:spPr>
          <a:xfrm>
            <a:off x="179512" y="1059582"/>
            <a:ext cx="2664296" cy="12234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/>
              <a:t>[payable]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arguments:</a:t>
            </a:r>
          </a:p>
          <a:p>
            <a:br>
              <a:rPr lang="en-US" sz="1050" dirty="0"/>
            </a:br>
            <a:r>
              <a:rPr lang="en-US" sz="1050" dirty="0"/>
              <a:t>functionality:</a:t>
            </a:r>
          </a:p>
          <a:p>
            <a:r>
              <a:rPr lang="en-US" sz="1050" dirty="0"/>
              <a:t>-raise paid amount of corresponding side</a:t>
            </a:r>
          </a:p>
          <a:p>
            <a:r>
              <a:rPr lang="en-US" sz="1050" dirty="0"/>
              <a:t>-check if state can be switched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86D70-E34A-E940-B7E3-82151CAC49EA}"/>
              </a:ext>
            </a:extLst>
          </p:cNvPr>
          <p:cNvSpPr/>
          <p:nvPr/>
        </p:nvSpPr>
        <p:spPr>
          <a:xfrm>
            <a:off x="2915816" y="1059582"/>
            <a:ext cx="2880320" cy="9002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signPkg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pPr lvl="1"/>
            <a:r>
              <a:rPr lang="en-US" sz="1050" dirty="0" err="1"/>
              <a:t>Msg.sender</a:t>
            </a:r>
            <a:r>
              <a:rPr lang="en-US" sz="1050" dirty="0"/>
              <a:t> check according to state</a:t>
            </a:r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	String - location 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07320-F6E2-F84C-A899-E0F2A0B7ECE2}"/>
              </a:ext>
            </a:extLst>
          </p:cNvPr>
          <p:cNvSpPr/>
          <p:nvPr/>
        </p:nvSpPr>
        <p:spPr>
          <a:xfrm>
            <a:off x="179512" y="647997"/>
            <a:ext cx="2160240" cy="25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u="sng" dirty="0"/>
              <a:t>Functions:</a:t>
            </a:r>
            <a:endParaRPr lang="en-US" sz="1050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28A76E6-F0B3-664C-9072-BB17EFB34F34}"/>
              </a:ext>
            </a:extLst>
          </p:cNvPr>
          <p:cNvSpPr txBox="1">
            <a:spLocks/>
          </p:cNvSpPr>
          <p:nvPr/>
        </p:nvSpPr>
        <p:spPr>
          <a:xfrm>
            <a:off x="1763688" y="71933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Contract Package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9BA047-7AEE-B04D-B533-8863C58E12BD}"/>
              </a:ext>
            </a:extLst>
          </p:cNvPr>
          <p:cNvSpPr/>
          <p:nvPr/>
        </p:nvSpPr>
        <p:spPr>
          <a:xfrm>
            <a:off x="179512" y="2360747"/>
            <a:ext cx="2647446" cy="12234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openDispute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        state==returned </a:t>
            </a:r>
          </a:p>
          <a:p>
            <a:r>
              <a:rPr lang="en-US" sz="1050" dirty="0"/>
              <a:t>        and 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msg.sender</a:t>
            </a:r>
            <a:r>
              <a:rPr lang="en-US" sz="1050" dirty="0"/>
              <a:t> == </a:t>
            </a:r>
            <a:r>
              <a:rPr lang="en-US" sz="1050" dirty="0" err="1"/>
              <a:t>shipmentCompany</a:t>
            </a:r>
            <a:br>
              <a:rPr lang="en-US" sz="1050" dirty="0"/>
            </a:br>
            <a:r>
              <a:rPr lang="en-US" sz="1050" dirty="0"/>
              <a:t>functionality:</a:t>
            </a:r>
          </a:p>
          <a:p>
            <a:r>
              <a:rPr lang="en-US" sz="1050" dirty="0"/>
              <a:t>        changes state to </a:t>
            </a:r>
            <a:r>
              <a:rPr lang="en-US" sz="1050" dirty="0" err="1"/>
              <a:t>UnderDispute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29C80-A6FE-4749-BDF8-A3BD772A2694}"/>
              </a:ext>
            </a:extLst>
          </p:cNvPr>
          <p:cNvSpPr/>
          <p:nvPr/>
        </p:nvSpPr>
        <p:spPr>
          <a:xfrm>
            <a:off x="2915816" y="2022662"/>
            <a:ext cx="2880320" cy="20313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resolveDispute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       state== </a:t>
            </a:r>
            <a:r>
              <a:rPr lang="en-US" sz="1050" dirty="0" err="1"/>
              <a:t>UnderDispute</a:t>
            </a:r>
            <a:r>
              <a:rPr lang="en-US" sz="1050" dirty="0"/>
              <a:t> </a:t>
            </a:r>
          </a:p>
          <a:p>
            <a:r>
              <a:rPr lang="en-US" sz="1050" dirty="0"/>
              <a:t>       and </a:t>
            </a:r>
          </a:p>
          <a:p>
            <a:r>
              <a:rPr lang="en-US" sz="1050" dirty="0"/>
              <a:t>       </a:t>
            </a:r>
            <a:r>
              <a:rPr lang="en-US" sz="1050" dirty="0" err="1"/>
              <a:t>msg.sender</a:t>
            </a:r>
            <a:r>
              <a:rPr lang="en-US" sz="1050" dirty="0"/>
              <a:t>==</a:t>
            </a:r>
            <a:r>
              <a:rPr lang="en-US" sz="1050" dirty="0" err="1"/>
              <a:t>disputeResolver</a:t>
            </a:r>
            <a:endParaRPr lang="en-US" sz="1050" dirty="0"/>
          </a:p>
          <a:p>
            <a:r>
              <a:rPr lang="en-US" sz="1050" dirty="0"/>
              <a:t>arguments:</a:t>
            </a:r>
          </a:p>
          <a:p>
            <a:r>
              <a:rPr lang="en-US" sz="1050" dirty="0"/>
              <a:t>        float </a:t>
            </a:r>
            <a:r>
              <a:rPr lang="en-US" sz="1050" dirty="0" err="1"/>
              <a:t>sellersCut</a:t>
            </a:r>
            <a:endParaRPr lang="en-US" sz="1050" dirty="0"/>
          </a:p>
          <a:p>
            <a:r>
              <a:rPr lang="en-US" sz="1050" dirty="0"/>
              <a:t>functionality:</a:t>
            </a:r>
          </a:p>
          <a:p>
            <a:r>
              <a:rPr lang="en-US" sz="1050" dirty="0"/>
              <a:t>        pays back money according to dispute </a:t>
            </a:r>
          </a:p>
          <a:p>
            <a:r>
              <a:rPr lang="en-US" sz="1050" dirty="0"/>
              <a:t>        solver decision, than self </a:t>
            </a:r>
            <a:r>
              <a:rPr lang="en-US" sz="1050" dirty="0" err="1"/>
              <a:t>distruct</a:t>
            </a:r>
            <a:endParaRPr lang="en-US" sz="1050" dirty="0"/>
          </a:p>
          <a:p>
            <a:br>
              <a:rPr lang="en-US" sz="1050" dirty="0"/>
            </a:b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296AF4-556C-7644-A4BD-96AB86037683}"/>
              </a:ext>
            </a:extLst>
          </p:cNvPr>
          <p:cNvSpPr/>
          <p:nvPr/>
        </p:nvSpPr>
        <p:spPr>
          <a:xfrm>
            <a:off x="5868144" y="2037582"/>
            <a:ext cx="3203848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checkStakesInTimeOver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        state==</a:t>
            </a:r>
            <a:r>
              <a:rPr lang="en-US" sz="1050" dirty="0" err="1"/>
              <a:t>WaitingForStakesIn</a:t>
            </a:r>
            <a:endParaRPr lang="en-US" sz="1050" dirty="0"/>
          </a:p>
          <a:p>
            <a:br>
              <a:rPr lang="en-US" sz="1050" dirty="0"/>
            </a:br>
            <a:r>
              <a:rPr lang="en-US" sz="1050" dirty="0"/>
              <a:t>functionality:</a:t>
            </a:r>
          </a:p>
          <a:p>
            <a:r>
              <a:rPr lang="en-US" sz="1050" dirty="0"/>
              <a:t>        if date&gt;</a:t>
            </a:r>
            <a:r>
              <a:rPr lang="en-US" sz="1050" dirty="0" err="1"/>
              <a:t>waitingForStakesInLastDate</a:t>
            </a:r>
            <a:r>
              <a:rPr lang="en-US" sz="1050" dirty="0"/>
              <a:t> , </a:t>
            </a:r>
          </a:p>
          <a:p>
            <a:r>
              <a:rPr lang="en-US" sz="1050" dirty="0"/>
              <a:t>        return payed </a:t>
            </a:r>
            <a:r>
              <a:rPr lang="en-US" sz="1050" dirty="0" err="1"/>
              <a:t>ammount</a:t>
            </a:r>
            <a:r>
              <a:rPr lang="en-US" sz="1050" dirty="0"/>
              <a:t> to each party and </a:t>
            </a:r>
          </a:p>
          <a:p>
            <a:r>
              <a:rPr lang="en-US" sz="1050" dirty="0"/>
              <a:t>        self </a:t>
            </a:r>
            <a:r>
              <a:rPr lang="en-US" sz="1050" dirty="0" err="1"/>
              <a:t>distruct</a:t>
            </a:r>
            <a:endParaRPr lang="en-US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784FE1-76D6-A041-91AF-6FFFBDFCE951}"/>
              </a:ext>
            </a:extLst>
          </p:cNvPr>
          <p:cNvSpPr/>
          <p:nvPr/>
        </p:nvSpPr>
        <p:spPr>
          <a:xfrm>
            <a:off x="5868144" y="3483888"/>
            <a:ext cx="3203848" cy="12234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1" dirty="0" err="1"/>
              <a:t>checkDeliveryTimeOver</a:t>
            </a:r>
            <a:r>
              <a:rPr lang="en-US" sz="1050" b="1" dirty="0"/>
              <a:t>()</a:t>
            </a:r>
          </a:p>
          <a:p>
            <a:r>
              <a:rPr lang="en-US" sz="1050" dirty="0"/>
              <a:t>requirements:</a:t>
            </a:r>
          </a:p>
          <a:p>
            <a:r>
              <a:rPr lang="en-US" sz="1050" dirty="0"/>
              <a:t>        state in [shipped, returned]</a:t>
            </a:r>
          </a:p>
          <a:p>
            <a:br>
              <a:rPr lang="en-US" sz="1050" dirty="0"/>
            </a:br>
            <a:r>
              <a:rPr lang="en-US" sz="1050" dirty="0"/>
              <a:t>functionality:</a:t>
            </a:r>
          </a:p>
          <a:p>
            <a:r>
              <a:rPr lang="en-US" sz="1050" dirty="0"/>
              <a:t>        if date&gt;</a:t>
            </a:r>
            <a:r>
              <a:rPr lang="en-US" sz="1050" dirty="0" err="1"/>
              <a:t>arrivalLastDate</a:t>
            </a:r>
            <a:r>
              <a:rPr lang="en-US" sz="1050" dirty="0"/>
              <a:t>, </a:t>
            </a:r>
          </a:p>
          <a:p>
            <a:r>
              <a:rPr lang="en-US" sz="1050" dirty="0"/>
              <a:t>        return money and self </a:t>
            </a:r>
            <a:r>
              <a:rPr lang="en-US" sz="1050" dirty="0" err="1"/>
              <a:t>distruct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381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63688" y="153958"/>
            <a:ext cx="7380312" cy="576064"/>
          </a:xfrm>
        </p:spPr>
        <p:txBody>
          <a:bodyPr/>
          <a:lstStyle/>
          <a:p>
            <a:r>
              <a:rPr lang="en-US" altLang="ko-KR" sz="3200" dirty="0"/>
              <a:t>Work and development Environment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051720" y="915566"/>
            <a:ext cx="6048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EVM compilation, deployment and RPC access to block-chain are being done using Truffle framework and the truffle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At early stages, deployment and testing we’ll be done on local Ethereum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blockchain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created and maintained by Ganache.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At later stages, contracts will be deployed to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ropsten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test-net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blockchain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Android development will be done in Android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80D94-411C-9347-B785-37C79313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34" y="721252"/>
            <a:ext cx="1197992" cy="116804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84AC8-3833-E74C-8C93-0A7186349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84" y="2290656"/>
            <a:ext cx="827584" cy="102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9413A-96B7-E640-960A-484338EF1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56" y="3721282"/>
            <a:ext cx="1509064" cy="610604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2345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23878"/>
            <a:ext cx="9144000" cy="576063"/>
          </a:xfrm>
        </p:spPr>
        <p:txBody>
          <a:bodyPr/>
          <a:lstStyle/>
          <a:p>
            <a:r>
              <a:rPr lang="en-US" altLang="ko-KR" dirty="0"/>
              <a:t>Questions</a:t>
            </a:r>
          </a:p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949BF-8EF5-564C-B1C4-623F6654BE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72229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887158" y="7115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Agenda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55976" y="915566"/>
            <a:ext cx="3847855" cy="317121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4557881" y="872963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05258" y="968300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Ethereum smart contracts - Intro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F415DAA-618B-F948-BC25-EF56757FFE1A}"/>
              </a:ext>
            </a:extLst>
          </p:cNvPr>
          <p:cNvGrpSpPr/>
          <p:nvPr/>
        </p:nvGrpSpPr>
        <p:grpSpPr>
          <a:xfrm>
            <a:off x="4201704" y="1352460"/>
            <a:ext cx="3847855" cy="317121"/>
            <a:chOff x="3414539" y="1203598"/>
            <a:chExt cx="5328592" cy="75593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6692753-8E3F-2149-872D-50D6B82C5FBC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E48850A-911F-3846-8E07-71F3DE85014D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Isosceles Triangle 14">
                <a:extLst>
                  <a:ext uri="{FF2B5EF4-FFF2-40B4-BE49-F238E27FC236}">
                    <a16:creationId xmlns:a16="http://schemas.microsoft.com/office/drawing/2014/main" id="{45FC34EF-B907-214D-B6C6-4F592B2A7F28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Isosceles Triangle 15">
                <a:extLst>
                  <a:ext uri="{FF2B5EF4-FFF2-40B4-BE49-F238E27FC236}">
                    <a16:creationId xmlns:a16="http://schemas.microsoft.com/office/drawing/2014/main" id="{1D158FE6-98C8-4943-92F2-2B0A5B850757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FAA82D3-F104-D24E-989A-C3CCDA192E10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9BD417D-B0AC-D749-95A4-14651358BF0C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Isosceles Triangle 6">
                <a:extLst>
                  <a:ext uri="{FF2B5EF4-FFF2-40B4-BE49-F238E27FC236}">
                    <a16:creationId xmlns:a16="http://schemas.microsoft.com/office/drawing/2014/main" id="{9240970B-F6C0-274F-9A9E-A2915841F9EE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E4FEAF68-F14C-7E4C-93D1-C753FEB96E9B}"/>
              </a:ext>
            </a:extLst>
          </p:cNvPr>
          <p:cNvSpPr txBox="1"/>
          <p:nvPr/>
        </p:nvSpPr>
        <p:spPr>
          <a:xfrm>
            <a:off x="4367340" y="1312185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9C51AED-A439-2345-991B-6B43BDB36DD9}"/>
              </a:ext>
            </a:extLst>
          </p:cNvPr>
          <p:cNvSpPr txBox="1"/>
          <p:nvPr/>
        </p:nvSpPr>
        <p:spPr>
          <a:xfrm>
            <a:off x="4953016" y="1405154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– Package tracking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083502D-3992-314E-98AC-EA5BA9AF42D8}"/>
              </a:ext>
            </a:extLst>
          </p:cNvPr>
          <p:cNvGrpSpPr/>
          <p:nvPr/>
        </p:nvGrpSpPr>
        <p:grpSpPr>
          <a:xfrm>
            <a:off x="3956827" y="1788338"/>
            <a:ext cx="3847855" cy="317121"/>
            <a:chOff x="3414539" y="1203598"/>
            <a:chExt cx="5328592" cy="75593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1310DB2-4762-8B49-9F3D-6CA4D6E0121E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6C69C2D-071D-8A4A-8BB2-595CE542F950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Isosceles Triangle 14">
                <a:extLst>
                  <a:ext uri="{FF2B5EF4-FFF2-40B4-BE49-F238E27FC236}">
                    <a16:creationId xmlns:a16="http://schemas.microsoft.com/office/drawing/2014/main" id="{8A6E773E-D4AA-D34C-B8E6-A2CB9E325EA8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Isosceles Triangle 15">
                <a:extLst>
                  <a:ext uri="{FF2B5EF4-FFF2-40B4-BE49-F238E27FC236}">
                    <a16:creationId xmlns:a16="http://schemas.microsoft.com/office/drawing/2014/main" id="{0B98898B-D13A-AC47-9C02-73DD8064AAE5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0F8E3B3-442F-1540-9B82-F2AB62119DE1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0BDE4C65-D563-054E-8EAE-E73643323132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Isosceles Triangle 6">
                <a:extLst>
                  <a:ext uri="{FF2B5EF4-FFF2-40B4-BE49-F238E27FC236}">
                    <a16:creationId xmlns:a16="http://schemas.microsoft.com/office/drawing/2014/main" id="{8C72CB22-4537-6143-9219-5E1928C0836B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35D5CAC7-ECB6-9C42-884D-61BC5C7FEB54}"/>
              </a:ext>
            </a:extLst>
          </p:cNvPr>
          <p:cNvSpPr txBox="1"/>
          <p:nvPr/>
        </p:nvSpPr>
        <p:spPr>
          <a:xfrm>
            <a:off x="4121399" y="1729153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F296E3-C6DE-154E-88A4-AC8393F6F423}"/>
              </a:ext>
            </a:extLst>
          </p:cNvPr>
          <p:cNvSpPr txBox="1"/>
          <p:nvPr/>
        </p:nvSpPr>
        <p:spPr>
          <a:xfrm>
            <a:off x="4773631" y="1876761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requirements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A086C9B-7F0A-3B4E-853E-DA3A5330EE3B}"/>
              </a:ext>
            </a:extLst>
          </p:cNvPr>
          <p:cNvGrpSpPr/>
          <p:nvPr/>
        </p:nvGrpSpPr>
        <p:grpSpPr>
          <a:xfrm>
            <a:off x="3792104" y="2245444"/>
            <a:ext cx="3847855" cy="317121"/>
            <a:chOff x="3414539" y="1203598"/>
            <a:chExt cx="5328592" cy="755937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3E26D9-8F6B-4542-840C-AE37247BBD2C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E77A4D9-F28D-2D4C-8881-15FFFC0DF1F3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Isosceles Triangle 14">
                <a:extLst>
                  <a:ext uri="{FF2B5EF4-FFF2-40B4-BE49-F238E27FC236}">
                    <a16:creationId xmlns:a16="http://schemas.microsoft.com/office/drawing/2014/main" id="{8BA274AE-8435-D24E-8C1E-397CC59EF9D6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Isosceles Triangle 15">
                <a:extLst>
                  <a:ext uri="{FF2B5EF4-FFF2-40B4-BE49-F238E27FC236}">
                    <a16:creationId xmlns:a16="http://schemas.microsoft.com/office/drawing/2014/main" id="{86BC2368-0270-964A-81B7-469FA60C8D8F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66AF260-1DCA-4B4A-8B9D-B5ED0A000D8C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CBBA3F1-A4EA-374A-BBE9-85FDFBEA036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Isosceles Triangle 6">
                <a:extLst>
                  <a:ext uri="{FF2B5EF4-FFF2-40B4-BE49-F238E27FC236}">
                    <a16:creationId xmlns:a16="http://schemas.microsoft.com/office/drawing/2014/main" id="{DF20675A-C827-9448-9ED5-E18621E73B9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B1A5F747-06EA-BA47-A765-C3B7B49C4529}"/>
              </a:ext>
            </a:extLst>
          </p:cNvPr>
          <p:cNvSpPr txBox="1"/>
          <p:nvPr/>
        </p:nvSpPr>
        <p:spPr>
          <a:xfrm>
            <a:off x="3908161" y="2173943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FC89A19-6C37-F740-AA51-D8BBFF098A27}"/>
              </a:ext>
            </a:extLst>
          </p:cNvPr>
          <p:cNvSpPr txBox="1"/>
          <p:nvPr/>
        </p:nvSpPr>
        <p:spPr>
          <a:xfrm>
            <a:off x="4517274" y="2292698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7A35687-012C-2B41-A708-3A2E4C96444D}"/>
              </a:ext>
            </a:extLst>
          </p:cNvPr>
          <p:cNvGrpSpPr/>
          <p:nvPr/>
        </p:nvGrpSpPr>
        <p:grpSpPr>
          <a:xfrm>
            <a:off x="3585906" y="2700304"/>
            <a:ext cx="3847855" cy="317121"/>
            <a:chOff x="3414539" y="1203598"/>
            <a:chExt cx="5328592" cy="755937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EBED09F3-EA83-4D4F-9FE6-0DC26B3E3764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3"/>
              <a:chOff x="4572000" y="1743933"/>
              <a:chExt cx="3816400" cy="576063"/>
            </a:xfrm>
            <a:solidFill>
              <a:srgbClr val="FFC000"/>
            </a:solidFill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C1A91E8-D7C6-4A4D-BC75-07DD2B83ACF0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Isosceles Triangle 14">
                <a:extLst>
                  <a:ext uri="{FF2B5EF4-FFF2-40B4-BE49-F238E27FC236}">
                    <a16:creationId xmlns:a16="http://schemas.microsoft.com/office/drawing/2014/main" id="{8729BBA4-38BA-134C-ADA8-A2FBA2290480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Isosceles Triangle 15">
                <a:extLst>
                  <a:ext uri="{FF2B5EF4-FFF2-40B4-BE49-F238E27FC236}">
                    <a16:creationId xmlns:a16="http://schemas.microsoft.com/office/drawing/2014/main" id="{DEA32782-A038-6C4A-82BF-1B3A00DF3AAD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E4F43E3-8FC6-4A4F-B4EA-42409AE08426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187AD446-B505-2C4D-9278-6287A764AB46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Isosceles Triangle 6">
                <a:extLst>
                  <a:ext uri="{FF2B5EF4-FFF2-40B4-BE49-F238E27FC236}">
                    <a16:creationId xmlns:a16="http://schemas.microsoft.com/office/drawing/2014/main" id="{0D2BCBBB-2126-6140-A429-4BB5F2F02639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A3D78EE-0AC3-9041-9E83-C3B8DA4305DD}"/>
              </a:ext>
            </a:extLst>
          </p:cNvPr>
          <p:cNvSpPr txBox="1"/>
          <p:nvPr/>
        </p:nvSpPr>
        <p:spPr>
          <a:xfrm>
            <a:off x="3759676" y="2657701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5E2DFC7-4191-1A42-BA68-7EE081D0FCA9}"/>
              </a:ext>
            </a:extLst>
          </p:cNvPr>
          <p:cNvSpPr txBox="1"/>
          <p:nvPr/>
        </p:nvSpPr>
        <p:spPr>
          <a:xfrm>
            <a:off x="4371950" y="2767271"/>
            <a:ext cx="268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361FD31-13E7-1C48-A153-E33BA12552DD}"/>
              </a:ext>
            </a:extLst>
          </p:cNvPr>
          <p:cNvGrpSpPr/>
          <p:nvPr/>
        </p:nvGrpSpPr>
        <p:grpSpPr>
          <a:xfrm>
            <a:off x="3403088" y="3140144"/>
            <a:ext cx="3847855" cy="317121"/>
            <a:chOff x="3414539" y="1203598"/>
            <a:chExt cx="5328592" cy="755937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27E0393-7716-0E4D-ADA9-32BF753132B9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4EF7E04-2C93-E944-9BEA-D2BE8F7CBA22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Isosceles Triangle 14">
                <a:extLst>
                  <a:ext uri="{FF2B5EF4-FFF2-40B4-BE49-F238E27FC236}">
                    <a16:creationId xmlns:a16="http://schemas.microsoft.com/office/drawing/2014/main" id="{01CFEFB9-D12E-8642-8CC5-885B9430373B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BFFA86BC-60B4-E649-9DAD-BAA79565089A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E3C9CDE-ED68-3D46-81B6-0881CBA85C99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91094C5-5FD0-7F4C-BA75-C0A05A567F26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Isosceles Triangle 6">
                <a:extLst>
                  <a:ext uri="{FF2B5EF4-FFF2-40B4-BE49-F238E27FC236}">
                    <a16:creationId xmlns:a16="http://schemas.microsoft.com/office/drawing/2014/main" id="{8C6CAD2D-E13B-1C4B-B91A-9473567D993D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D9B79078-4E21-1646-9706-C32DFD28E4CD}"/>
              </a:ext>
            </a:extLst>
          </p:cNvPr>
          <p:cNvSpPr txBox="1"/>
          <p:nvPr/>
        </p:nvSpPr>
        <p:spPr>
          <a:xfrm>
            <a:off x="3601760" y="3097541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528AA5F-5453-034C-9AD3-13264342FACC}"/>
              </a:ext>
            </a:extLst>
          </p:cNvPr>
          <p:cNvSpPr txBox="1"/>
          <p:nvPr/>
        </p:nvSpPr>
        <p:spPr>
          <a:xfrm>
            <a:off x="4324048" y="3223048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UI &amp; ABI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11C0751-6F61-E94B-8062-B712AA062647}"/>
              </a:ext>
            </a:extLst>
          </p:cNvPr>
          <p:cNvGrpSpPr/>
          <p:nvPr/>
        </p:nvGrpSpPr>
        <p:grpSpPr>
          <a:xfrm>
            <a:off x="3208141" y="3560746"/>
            <a:ext cx="3847855" cy="317121"/>
            <a:chOff x="3414539" y="1203598"/>
            <a:chExt cx="5328592" cy="755937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7EBB90C-B433-3A4A-BF73-211AA780ED44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D4CBADC-67C1-FA47-95FE-5AF9129DC175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Isosceles Triangle 14">
                <a:extLst>
                  <a:ext uri="{FF2B5EF4-FFF2-40B4-BE49-F238E27FC236}">
                    <a16:creationId xmlns:a16="http://schemas.microsoft.com/office/drawing/2014/main" id="{38CC2875-66C5-7444-8C26-6FE3B07404C0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Isosceles Triangle 15">
                <a:extLst>
                  <a:ext uri="{FF2B5EF4-FFF2-40B4-BE49-F238E27FC236}">
                    <a16:creationId xmlns:a16="http://schemas.microsoft.com/office/drawing/2014/main" id="{F08A189A-37FC-9C47-81AA-48DB685BE831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267742D-ECDB-0443-BF2D-46E2D71665A2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A1EE999-E662-7447-AEA5-1AB59198C9B1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Isosceles Triangle 6">
                <a:extLst>
                  <a:ext uri="{FF2B5EF4-FFF2-40B4-BE49-F238E27FC236}">
                    <a16:creationId xmlns:a16="http://schemas.microsoft.com/office/drawing/2014/main" id="{65B66021-DF20-8344-B3FE-BA52BCACCC16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E657C7E4-5411-AB41-B403-00CC5460B0EC}"/>
              </a:ext>
            </a:extLst>
          </p:cNvPr>
          <p:cNvSpPr txBox="1"/>
          <p:nvPr/>
        </p:nvSpPr>
        <p:spPr>
          <a:xfrm>
            <a:off x="3381911" y="3518143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5ABA915-B8E1-4D49-A579-C5E711188B48}"/>
              </a:ext>
            </a:extLst>
          </p:cNvPr>
          <p:cNvSpPr txBox="1"/>
          <p:nvPr/>
        </p:nvSpPr>
        <p:spPr>
          <a:xfrm>
            <a:off x="3983877" y="3627295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Operation 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B47BF54-2D8E-E24F-910B-8F99AED808EE}"/>
              </a:ext>
            </a:extLst>
          </p:cNvPr>
          <p:cNvGrpSpPr/>
          <p:nvPr/>
        </p:nvGrpSpPr>
        <p:grpSpPr>
          <a:xfrm>
            <a:off x="3029088" y="4023632"/>
            <a:ext cx="3847855" cy="317121"/>
            <a:chOff x="3414539" y="1203598"/>
            <a:chExt cx="5328592" cy="755937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E195A48-BE29-E146-8A96-E52687889D4D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7106C76A-CC29-B243-A85C-CA98941B2D55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Isosceles Triangle 14">
                <a:extLst>
                  <a:ext uri="{FF2B5EF4-FFF2-40B4-BE49-F238E27FC236}">
                    <a16:creationId xmlns:a16="http://schemas.microsoft.com/office/drawing/2014/main" id="{900B5DAB-E969-1242-B25A-F5547FF7F64C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Isosceles Triangle 15">
                <a:extLst>
                  <a:ext uri="{FF2B5EF4-FFF2-40B4-BE49-F238E27FC236}">
                    <a16:creationId xmlns:a16="http://schemas.microsoft.com/office/drawing/2014/main" id="{F2BD9306-2F27-DE40-8AF8-D8F923F728D9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2038BCB-6F86-DF4A-97EF-B4F34544044F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A6ECB505-A13E-D741-BA43-6FDF56CF270E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Isosceles Triangle 6">
                <a:extLst>
                  <a:ext uri="{FF2B5EF4-FFF2-40B4-BE49-F238E27FC236}">
                    <a16:creationId xmlns:a16="http://schemas.microsoft.com/office/drawing/2014/main" id="{90EF7B93-B586-2D41-ADB7-406D0BEB0D75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4C31C51-A9D1-BF40-B62E-7912241388D4}"/>
              </a:ext>
            </a:extLst>
          </p:cNvPr>
          <p:cNvSpPr txBox="1"/>
          <p:nvPr/>
        </p:nvSpPr>
        <p:spPr>
          <a:xfrm>
            <a:off x="3193848" y="3954832"/>
            <a:ext cx="4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5D4CF1-AB5D-5645-9BE6-00201A6C5E7D}"/>
              </a:ext>
            </a:extLst>
          </p:cNvPr>
          <p:cNvSpPr txBox="1"/>
          <p:nvPr/>
        </p:nvSpPr>
        <p:spPr>
          <a:xfrm>
            <a:off x="3830477" y="4075658"/>
            <a:ext cx="268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Work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A5CDBF-0A2D-5648-B113-F38D05979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7664" y="153958"/>
            <a:ext cx="6120680" cy="576064"/>
          </a:xfrm>
        </p:spPr>
        <p:txBody>
          <a:bodyPr/>
          <a:lstStyle/>
          <a:p>
            <a:r>
              <a:rPr lang="en-US" altLang="ko-KR" dirty="0"/>
              <a:t>What is 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AB7E1-F3A6-F24D-9728-9E7A82B7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2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-553620"/>
            <a:ext cx="2526928" cy="1991219"/>
          </a:xfrm>
          <a:prstGeom prst="rect">
            <a:avLst/>
          </a:prstGeom>
          <a:ln>
            <a:noFill/>
          </a:ln>
          <a:effectLst>
            <a:outerShdw blurRad="152400" dist="38100" dir="4440000" sx="106000" sy="106000" algn="ctr" rotWithShape="0">
              <a:srgbClr val="FFC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643A4-655B-F14A-9A7A-6E47D063FB26}"/>
              </a:ext>
            </a:extLst>
          </p:cNvPr>
          <p:cNvSpPr txBox="1">
            <a:spLocks/>
          </p:cNvSpPr>
          <p:nvPr/>
        </p:nvSpPr>
        <p:spPr>
          <a:xfrm>
            <a:off x="395536" y="1203598"/>
            <a:ext cx="3888432" cy="1584176"/>
          </a:xfrm>
          <a:prstGeom prst="rect">
            <a:avLst/>
          </a:prstGeom>
          <a:solidFill>
            <a:srgbClr val="363636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 open-source, public, 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blockchain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-based distributed computing 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platform and operating system.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78F52-8F52-044D-ADC7-018D9993457F}"/>
              </a:ext>
            </a:extLst>
          </p:cNvPr>
          <p:cNvSpPr txBox="1">
            <a:spLocks/>
          </p:cNvSpPr>
          <p:nvPr/>
        </p:nvSpPr>
        <p:spPr>
          <a:xfrm>
            <a:off x="4716016" y="1203598"/>
            <a:ext cx="3888432" cy="1584176"/>
          </a:xfrm>
          <a:prstGeom prst="rect">
            <a:avLst/>
          </a:prstGeom>
          <a:solidFill>
            <a:srgbClr val="363636"/>
          </a:solidFill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“A secure decentralized generalized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transaction ledger”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”Transactional singleton machine with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shared-state”</a:t>
            </a: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Are state-changing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msgs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(function calls, funds transfer,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A1636-6EC5-B545-BD41-BA078DC6FD35}"/>
              </a:ext>
            </a:extLst>
          </p:cNvPr>
          <p:cNvSpPr txBox="1">
            <a:spLocks/>
          </p:cNvSpPr>
          <p:nvPr/>
        </p:nvSpPr>
        <p:spPr>
          <a:xfrm>
            <a:off x="4716016" y="3055372"/>
            <a:ext cx="3888432" cy="1584176"/>
          </a:xfrm>
          <a:prstGeom prst="rect">
            <a:avLst/>
          </a:prstGeom>
          <a:solidFill>
            <a:srgbClr val="363636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Two Account types: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EOA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Externally Owned Accounts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(controlled by humans or external code)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Smart contracts 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(controlled by immutable code)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FFBC3-A614-2941-9FAE-525F37BDDA31}"/>
              </a:ext>
            </a:extLst>
          </p:cNvPr>
          <p:cNvSpPr txBox="1">
            <a:spLocks/>
          </p:cNvSpPr>
          <p:nvPr/>
        </p:nvSpPr>
        <p:spPr>
          <a:xfrm>
            <a:off x="395536" y="3055372"/>
            <a:ext cx="3888432" cy="1584176"/>
          </a:xfrm>
          <a:prstGeom prst="rect">
            <a:avLst/>
          </a:prstGeom>
          <a:solidFill>
            <a:srgbClr val="363636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Transaction and payments are being done using underlying crypto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currency called “Ether”, ”Gas” units, and different abstraction “Tokens”</a:t>
            </a:r>
          </a:p>
        </p:txBody>
      </p:sp>
    </p:spTree>
    <p:extLst>
      <p:ext uri="{BB962C8B-B14F-4D97-AF65-F5344CB8AC3E}">
        <p14:creationId xmlns:p14="http://schemas.microsoft.com/office/powerpoint/2010/main" val="375841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What are smart contracts?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0708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78823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6016" y="1197160"/>
            <a:ext cx="4920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Smart contracts are Immutable-code based accounts on the Ethereum Block-chain.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Each smart contract account holds: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-Ether Balance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-Storage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-EVM compiled byte code and underlying </a:t>
            </a: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Application Binary Interface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  (ABI)</a:t>
            </a:r>
          </a:p>
          <a:p>
            <a:endParaRPr lang="en-US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Smart contracts can send transactions to other smart contracts and to EOAs, and deploy new contracts.</a:t>
            </a:r>
          </a:p>
          <a:p>
            <a:endParaRPr lang="en-US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With block-chain’s core characteristics (cryptographically sealed, 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distributed, trustless) and underlying crypto currencies, </a:t>
            </a:r>
            <a:r>
              <a:rPr lang="en-US" sz="1200" dirty="0" err="1">
                <a:solidFill>
                  <a:schemeClr val="bg1"/>
                </a:solidFill>
                <a:cs typeface="Arial" pitchFamily="34" charset="0"/>
              </a:rPr>
              <a:t>Ethereum’s</a:t>
            </a: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Smart contracts versatility is endless: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-Decentralized Banking services ( saving accounts, loans etc. )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-Mass wisdom oracles.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en-US" sz="1200" dirty="0" err="1">
                <a:solidFill>
                  <a:schemeClr val="bg1"/>
                </a:solidFill>
                <a:cs typeface="Arial" pitchFamily="34" charset="0"/>
              </a:rPr>
              <a:t>Decetralized</a:t>
            </a: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 apps.</a:t>
            </a:r>
          </a:p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-and much more</a:t>
            </a:r>
          </a:p>
          <a:p>
            <a:endParaRPr 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A605E-A646-784F-BB6A-0555B8B52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0" y="915566"/>
            <a:ext cx="2536422" cy="13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b="1" dirty="0"/>
              <a:t> Package tracking </a:t>
            </a:r>
            <a:endParaRPr lang="he-IL" sz="2400" dirty="0"/>
          </a:p>
        </p:txBody>
      </p:sp>
      <p:sp>
        <p:nvSpPr>
          <p:cNvPr id="3" name="מלבן 2"/>
          <p:cNvSpPr/>
          <p:nvPr/>
        </p:nvSpPr>
        <p:spPr>
          <a:xfrm>
            <a:off x="1907704" y="1203598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Global online retail sales are growing and are estimated to</a:t>
            </a:r>
          </a:p>
          <a:p>
            <a:r>
              <a:rPr lang="en-US" dirty="0">
                <a:solidFill>
                  <a:schemeClr val="bg1"/>
                </a:solidFill>
              </a:rPr>
              <a:t>      reach 8.8% of total retail spending.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Billions of packages are being shipped around the world every year.</a:t>
            </a:r>
            <a:endParaRPr lang="he-IL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Every shipment involves built in risks for all parties involved, from the moment the package is shipped by the vendor, through delivery by the carrier, until it reaches the buyer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he-IL" dirty="0"/>
          </a:p>
        </p:txBody>
      </p:sp>
      <p:sp>
        <p:nvSpPr>
          <p:cNvPr id="3" name="מלבן 2"/>
          <p:cNvSpPr/>
          <p:nvPr/>
        </p:nvSpPr>
        <p:spPr>
          <a:xfrm>
            <a:off x="2096852" y="1347614"/>
            <a:ext cx="6750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Lost/stolen package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Fraud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Dissatisfied clients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Multiple carriers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dirty="0">
              <a:solidFill>
                <a:schemeClr val="bg1"/>
              </a:solidFill>
            </a:endParaRPr>
          </a:p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6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he-IL" dirty="0"/>
          </a:p>
        </p:txBody>
      </p:sp>
      <p:sp>
        <p:nvSpPr>
          <p:cNvPr id="3" name="מלבן 2"/>
          <p:cNvSpPr/>
          <p:nvPr/>
        </p:nvSpPr>
        <p:spPr>
          <a:xfrm>
            <a:off x="1997521" y="1347614"/>
            <a:ext cx="66967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There is a need for a smart package tracking system that provides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solutions for all the stakeholders in the shipment process: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Trustless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Security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Easy interface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30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- </a:t>
            </a:r>
            <a:r>
              <a:rPr lang="en-US" dirty="0" err="1"/>
              <a:t>Dapp</a:t>
            </a:r>
            <a:endParaRPr lang="he-IL" dirty="0"/>
          </a:p>
        </p:txBody>
      </p:sp>
      <p:sp>
        <p:nvSpPr>
          <p:cNvPr id="3" name="מלבן 2"/>
          <p:cNvSpPr/>
          <p:nvPr/>
        </p:nvSpPr>
        <p:spPr>
          <a:xfrm>
            <a:off x="1880828" y="915566"/>
            <a:ext cx="718254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Decentralized Application (DApp) does not belong to a single provider or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server, but the whole stack are deployed and operated in a </a:t>
            </a:r>
          </a:p>
          <a:p>
            <a:r>
              <a:rPr lang="en-US" sz="1600" dirty="0">
                <a:solidFill>
                  <a:schemeClr val="bg1"/>
                </a:solidFill>
              </a:rPr>
              <a:t>distributed fashion on a peer-to-peer network.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It is a smart contract wrapped in a front end UI, that will provide users: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Resiliancy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Transperncy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Decetralization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7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- </a:t>
            </a:r>
            <a:r>
              <a:rPr lang="en-US" dirty="0" err="1"/>
              <a:t>Dapp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123728" y="1275606"/>
            <a:ext cx="6408712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Dapp</a:t>
            </a:r>
            <a:r>
              <a:rPr lang="en-US" dirty="0">
                <a:solidFill>
                  <a:schemeClr val="bg1"/>
                </a:solidFill>
              </a:rPr>
              <a:t> as described can meet all the requirements specified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Trustlessness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friendly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538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1178</Words>
  <Application>Microsoft Macintosh PowerPoint</Application>
  <PresentationFormat>On-screen Show (16:9)</PresentationFormat>
  <Paragraphs>274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Unicode MS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Yuval Kurtser</cp:lastModifiedBy>
  <cp:revision>108</cp:revision>
  <dcterms:created xsi:type="dcterms:W3CDTF">2016-12-05T23:26:54Z</dcterms:created>
  <dcterms:modified xsi:type="dcterms:W3CDTF">2018-06-02T08:18:38Z</dcterms:modified>
</cp:coreProperties>
</file>